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77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6766-6E2B-4CDF-B451-6C794B2FDE2C}" type="datetimeFigureOut">
              <a:rPr lang="sv-SE" smtClean="0"/>
              <a:t>2024-10-30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3DF-8618-4742-9F61-CF8B051ED9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047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6766-6E2B-4CDF-B451-6C794B2FDE2C}" type="datetimeFigureOut">
              <a:rPr lang="sv-SE" smtClean="0"/>
              <a:t>2024-10-30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3DF-8618-4742-9F61-CF8B051ED9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8695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6766-6E2B-4CDF-B451-6C794B2FDE2C}" type="datetimeFigureOut">
              <a:rPr lang="sv-SE" smtClean="0"/>
              <a:t>2024-10-30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3DF-8618-4742-9F61-CF8B051ED9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07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6766-6E2B-4CDF-B451-6C794B2FDE2C}" type="datetimeFigureOut">
              <a:rPr lang="sv-SE" smtClean="0"/>
              <a:t>2024-10-30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3DF-8618-4742-9F61-CF8B051ED9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206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6766-6E2B-4CDF-B451-6C794B2FDE2C}" type="datetimeFigureOut">
              <a:rPr lang="sv-SE" smtClean="0"/>
              <a:t>2024-10-30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3DF-8618-4742-9F61-CF8B051ED9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596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6766-6E2B-4CDF-B451-6C794B2FDE2C}" type="datetimeFigureOut">
              <a:rPr lang="sv-SE" smtClean="0"/>
              <a:t>2024-10-30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3DF-8618-4742-9F61-CF8B051ED9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6766-6E2B-4CDF-B451-6C794B2FDE2C}" type="datetimeFigureOut">
              <a:rPr lang="sv-SE" smtClean="0"/>
              <a:t>2024-10-30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3DF-8618-4742-9F61-CF8B051ED9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702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6766-6E2B-4CDF-B451-6C794B2FDE2C}" type="datetimeFigureOut">
              <a:rPr lang="sv-SE" smtClean="0"/>
              <a:t>2024-10-30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3DF-8618-4742-9F61-CF8B051ED9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524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6766-6E2B-4CDF-B451-6C794B2FDE2C}" type="datetimeFigureOut">
              <a:rPr lang="sv-SE" smtClean="0"/>
              <a:t>2024-10-30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3DF-8618-4742-9F61-CF8B051ED9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884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6766-6E2B-4CDF-B451-6C794B2FDE2C}" type="datetimeFigureOut">
              <a:rPr lang="sv-SE" smtClean="0"/>
              <a:t>2024-10-30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3DF-8618-4742-9F61-CF8B051ED9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900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6766-6E2B-4CDF-B451-6C794B2FDE2C}" type="datetimeFigureOut">
              <a:rPr lang="sv-SE" smtClean="0"/>
              <a:t>2024-10-30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3DF-8618-4742-9F61-CF8B051ED9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995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46766-6E2B-4CDF-B451-6C794B2FDE2C}" type="datetimeFigureOut">
              <a:rPr lang="sv-SE" smtClean="0"/>
              <a:t>2024-10-30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DE3DF-8618-4742-9F61-CF8B051ED9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97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hyperlink" Target="http://www.linnaeus.se/en" TargetMode="External"/><Relationship Id="rId7" Type="http://schemas.openxmlformats.org/officeDocument/2006/relationships/hyperlink" Target="https://en.wikipedia.org/wiki/Runeston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Codex_Argenteus" TargetMode="External"/><Relationship Id="rId5" Type="http://schemas.openxmlformats.org/officeDocument/2006/relationships/hyperlink" Target="https://en.wikipedia.org/wiki/Uppsala_Cathedral" TargetMode="External"/><Relationship Id="rId4" Type="http://schemas.openxmlformats.org/officeDocument/2006/relationships/hyperlink" Target="https://uppsalasmuseer.se/museum/gustavianu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3779913" y="154334"/>
            <a:ext cx="520201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Trip </a:t>
            </a:r>
            <a:r>
              <a:rPr lang="de-DE" b="1" dirty="0" err="1">
                <a:solidFill>
                  <a:srgbClr val="C00000"/>
                </a:solidFill>
              </a:rPr>
              <a:t>to</a:t>
            </a:r>
            <a:r>
              <a:rPr lang="de-DE" b="1" dirty="0">
                <a:solidFill>
                  <a:srgbClr val="C00000"/>
                </a:solidFill>
              </a:rPr>
              <a:t> Uppsala</a:t>
            </a:r>
          </a:p>
          <a:p>
            <a:r>
              <a:rPr lang="de-DE" b="1" dirty="0">
                <a:solidFill>
                  <a:srgbClr val="C00000"/>
                </a:solidFill>
              </a:rPr>
              <a:t>Saturday 16 November 2024</a:t>
            </a:r>
          </a:p>
          <a:p>
            <a:endParaRPr lang="de-DE" dirty="0"/>
          </a:p>
          <a:p>
            <a:r>
              <a:rPr lang="de-DE" sz="1400" b="1" dirty="0"/>
              <a:t>09:11 – 09:49 </a:t>
            </a:r>
            <a:r>
              <a:rPr lang="de-DE" sz="1400" dirty="0"/>
              <a:t>Train </a:t>
            </a:r>
            <a:r>
              <a:rPr lang="de-DE" sz="1400" dirty="0" err="1"/>
              <a:t>ride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Uppsala</a:t>
            </a:r>
          </a:p>
          <a:p>
            <a:r>
              <a:rPr lang="de-DE" sz="1400" b="1" dirty="0"/>
              <a:t>10:15 – 11:30 </a:t>
            </a:r>
            <a:r>
              <a:rPr lang="en-US" sz="1400" dirty="0"/>
              <a:t>Guided tour of the Carl Linnaeus museum and garden</a:t>
            </a:r>
            <a:endParaRPr lang="de-DE" sz="1400" dirty="0"/>
          </a:p>
          <a:p>
            <a:r>
              <a:rPr lang="de-DE" sz="1400" b="1" dirty="0"/>
              <a:t>11:30 – 13:00</a:t>
            </a:r>
            <a:r>
              <a:rPr lang="de-DE" sz="1400" dirty="0"/>
              <a:t> Lunch and time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walking</a:t>
            </a:r>
            <a:r>
              <a:rPr lang="de-DE" sz="1400" dirty="0"/>
              <a:t> </a:t>
            </a:r>
            <a:r>
              <a:rPr lang="de-DE" sz="1400" dirty="0" err="1"/>
              <a:t>around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city</a:t>
            </a:r>
            <a:r>
              <a:rPr lang="de-DE" sz="1400" dirty="0"/>
              <a:t> </a:t>
            </a:r>
            <a:r>
              <a:rPr lang="de-DE" sz="1400" dirty="0" err="1"/>
              <a:t>centre</a:t>
            </a:r>
            <a:r>
              <a:rPr lang="de-DE" sz="1400" dirty="0"/>
              <a:t> </a:t>
            </a:r>
            <a:br>
              <a:rPr lang="de-DE" sz="1400" dirty="0"/>
            </a:br>
            <a:r>
              <a:rPr lang="de-DE" sz="1400" dirty="0"/>
              <a:t>                          (on </a:t>
            </a:r>
            <a:r>
              <a:rPr lang="de-DE" sz="1400" dirty="0" err="1"/>
              <a:t>your</a:t>
            </a:r>
            <a:r>
              <a:rPr lang="de-DE" sz="1400" dirty="0"/>
              <a:t> own)</a:t>
            </a:r>
          </a:p>
          <a:p>
            <a:r>
              <a:rPr lang="de-DE" sz="1400" b="1" dirty="0"/>
              <a:t>13:00 – 14:00</a:t>
            </a:r>
            <a:r>
              <a:rPr lang="pl-PL" sz="1400" b="1" dirty="0"/>
              <a:t>  </a:t>
            </a:r>
            <a:r>
              <a:rPr lang="de-DE" sz="1400" dirty="0" err="1"/>
              <a:t>Guided</a:t>
            </a:r>
            <a:r>
              <a:rPr lang="de-DE" sz="1400" dirty="0"/>
              <a:t> tour of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cathedral</a:t>
            </a:r>
            <a:endParaRPr lang="de-DE" sz="1400" dirty="0"/>
          </a:p>
          <a:p>
            <a:r>
              <a:rPr lang="de-DE" sz="1400" b="1" dirty="0"/>
              <a:t>14:00 – 15:00</a:t>
            </a:r>
            <a:r>
              <a:rPr lang="de-DE" sz="1400" dirty="0"/>
              <a:t> </a:t>
            </a:r>
            <a:r>
              <a:rPr lang="de-DE" sz="1400" dirty="0" err="1"/>
              <a:t>Guided</a:t>
            </a:r>
            <a:r>
              <a:rPr lang="de-DE" sz="1400" dirty="0"/>
              <a:t> tour of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Gustavianum</a:t>
            </a:r>
            <a:r>
              <a:rPr lang="de-DE" sz="1400" dirty="0"/>
              <a:t> </a:t>
            </a:r>
            <a:r>
              <a:rPr lang="de-DE" sz="1400" dirty="0" err="1"/>
              <a:t>museum</a:t>
            </a:r>
            <a:endParaRPr lang="de-DE" sz="1400" dirty="0"/>
          </a:p>
          <a:p>
            <a:r>
              <a:rPr lang="de-DE" sz="1400" b="1" dirty="0"/>
              <a:t>15:00 – 16:40 </a:t>
            </a:r>
            <a:r>
              <a:rPr lang="de-DE" sz="1400" dirty="0"/>
              <a:t>Rune </a:t>
            </a:r>
            <a:r>
              <a:rPr lang="de-DE" sz="1400" dirty="0" err="1"/>
              <a:t>stones</a:t>
            </a:r>
            <a:r>
              <a:rPr lang="de-DE" sz="1400" dirty="0"/>
              <a:t>, Carolina </a:t>
            </a:r>
            <a:r>
              <a:rPr lang="de-DE" sz="1400" dirty="0" err="1"/>
              <a:t>Rediviva</a:t>
            </a:r>
            <a:r>
              <a:rPr lang="de-DE" sz="1400" dirty="0"/>
              <a:t> </a:t>
            </a:r>
            <a:r>
              <a:rPr lang="de-DE" sz="1400" dirty="0" err="1"/>
              <a:t>library</a:t>
            </a:r>
            <a:br>
              <a:rPr lang="de-DE" sz="1400" dirty="0"/>
            </a:br>
            <a:r>
              <a:rPr lang="de-DE" sz="1400" dirty="0"/>
              <a:t>                          and </a:t>
            </a:r>
            <a:r>
              <a:rPr lang="de-DE" sz="1400" dirty="0" err="1"/>
              <a:t>the</a:t>
            </a:r>
            <a:r>
              <a:rPr lang="de-DE" sz="1400" dirty="0"/>
              <a:t> Codex Argenteus (</a:t>
            </a:r>
            <a:r>
              <a:rPr lang="de-DE" sz="1400" dirty="0" err="1"/>
              <a:t>silver</a:t>
            </a:r>
            <a:r>
              <a:rPr lang="de-DE" sz="1400" dirty="0"/>
              <a:t> </a:t>
            </a:r>
            <a:r>
              <a:rPr lang="de-DE" sz="1400" dirty="0" err="1"/>
              <a:t>bible</a:t>
            </a:r>
            <a:r>
              <a:rPr lang="de-DE" sz="1400" dirty="0"/>
              <a:t>)</a:t>
            </a:r>
            <a:endParaRPr lang="de-DE" sz="1400" b="1" dirty="0"/>
          </a:p>
          <a:p>
            <a:r>
              <a:rPr lang="pl-PL" sz="1400" dirty="0"/>
              <a:t>               </a:t>
            </a:r>
            <a:r>
              <a:rPr lang="de-DE" sz="1400" dirty="0"/>
              <a:t>           Walk </a:t>
            </a:r>
            <a:r>
              <a:rPr lang="de-DE" sz="1400" dirty="0" err="1"/>
              <a:t>around</a:t>
            </a:r>
            <a:r>
              <a:rPr lang="de-DE" sz="1400" dirty="0"/>
              <a:t> Uppsala (on </a:t>
            </a:r>
            <a:r>
              <a:rPr lang="de-DE" sz="1400" dirty="0" err="1"/>
              <a:t>you</a:t>
            </a:r>
            <a:r>
              <a:rPr lang="de-DE" sz="1400" dirty="0"/>
              <a:t> own)</a:t>
            </a:r>
          </a:p>
          <a:p>
            <a:r>
              <a:rPr lang="de-DE" sz="1400" b="1" dirty="0"/>
              <a:t>16:4</a:t>
            </a:r>
            <a:r>
              <a:rPr lang="pl-PL" sz="1400" b="1" dirty="0"/>
              <a:t>4</a:t>
            </a:r>
            <a:r>
              <a:rPr lang="de-DE" sz="1400" b="1" dirty="0"/>
              <a:t> – 17:23 </a:t>
            </a:r>
            <a:r>
              <a:rPr lang="de-DE" sz="1400" dirty="0"/>
              <a:t>Train </a:t>
            </a:r>
            <a:r>
              <a:rPr lang="de-DE" sz="1400" dirty="0" err="1"/>
              <a:t>ride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Stockholm</a:t>
            </a:r>
            <a:endParaRPr lang="pl-PL" sz="1400" dirty="0"/>
          </a:p>
          <a:p>
            <a:r>
              <a:rPr lang="sv-SE" sz="1400" b="1" dirty="0"/>
              <a:t>1</a:t>
            </a:r>
            <a:r>
              <a:rPr lang="pl-PL" sz="1400" b="1" dirty="0"/>
              <a:t>8</a:t>
            </a:r>
            <a:r>
              <a:rPr lang="sv-SE" sz="1400" b="1" dirty="0"/>
              <a:t>:00 – 22:00 </a:t>
            </a:r>
            <a:r>
              <a:rPr lang="sv-SE" sz="1400" dirty="0"/>
              <a:t>Reception at the Stockholm University,</a:t>
            </a:r>
            <a:br>
              <a:rPr lang="sv-SE" sz="1400" dirty="0"/>
            </a:br>
            <a:r>
              <a:rPr lang="sv-SE" sz="1400" dirty="0"/>
              <a:t>                          in lunch </a:t>
            </a:r>
            <a:r>
              <a:rPr lang="sv-SE" sz="1400" dirty="0" err="1"/>
              <a:t>room</a:t>
            </a:r>
            <a:r>
              <a:rPr lang="sv-SE" sz="1400" dirty="0"/>
              <a:t> on </a:t>
            </a:r>
            <a:r>
              <a:rPr lang="sv-SE" sz="1400" dirty="0" err="1"/>
              <a:t>floor</a:t>
            </a:r>
            <a:r>
              <a:rPr lang="sv-SE" sz="1400" dirty="0"/>
              <a:t> E5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323528" y="1124744"/>
            <a:ext cx="32149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Meeting </a:t>
            </a:r>
            <a:r>
              <a:rPr lang="de-DE" b="1" dirty="0" err="1">
                <a:solidFill>
                  <a:srgbClr val="C00000"/>
                </a:solidFill>
              </a:rPr>
              <a:t>point</a:t>
            </a:r>
            <a:endParaRPr lang="de-DE" b="1" dirty="0">
              <a:solidFill>
                <a:srgbClr val="C00000"/>
              </a:solidFill>
            </a:endParaRPr>
          </a:p>
          <a:p>
            <a:endParaRPr lang="de-DE" dirty="0"/>
          </a:p>
          <a:p>
            <a:r>
              <a:rPr lang="de-DE" b="1" dirty="0"/>
              <a:t>Main hall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Central </a:t>
            </a:r>
            <a:r>
              <a:rPr lang="de-DE" b="1" dirty="0" err="1"/>
              <a:t>station</a:t>
            </a:r>
            <a:endParaRPr lang="de-DE" b="1" dirty="0"/>
          </a:p>
          <a:p>
            <a:r>
              <a:rPr lang="de-DE" b="1" dirty="0"/>
              <a:t>08:</a:t>
            </a:r>
            <a:r>
              <a:rPr lang="pl-PL" b="1" dirty="0"/>
              <a:t>45</a:t>
            </a:r>
            <a:r>
              <a:rPr lang="de-DE" b="1" dirty="0"/>
              <a:t>, </a:t>
            </a:r>
            <a:r>
              <a:rPr lang="de-DE" b="1" dirty="0" err="1"/>
              <a:t>next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floor</a:t>
            </a:r>
            <a:r>
              <a:rPr lang="de-DE" b="1" dirty="0"/>
              <a:t> </a:t>
            </a:r>
            <a:r>
              <a:rPr lang="de-DE" b="1" dirty="0" err="1"/>
              <a:t>opening</a:t>
            </a:r>
            <a:endParaRPr lang="sv-SE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755576" y="6165304"/>
            <a:ext cx="5313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Please</a:t>
            </a:r>
            <a:r>
              <a:rPr lang="de-DE" sz="1400" dirty="0"/>
              <a:t> bring an </a:t>
            </a:r>
            <a:r>
              <a:rPr lang="de-DE" sz="1400" dirty="0" err="1"/>
              <a:t>identity</a:t>
            </a:r>
            <a:r>
              <a:rPr lang="de-DE" sz="1400" dirty="0"/>
              <a:t> </a:t>
            </a:r>
            <a:r>
              <a:rPr lang="de-DE" sz="1400" dirty="0" err="1"/>
              <a:t>card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you</a:t>
            </a:r>
            <a:r>
              <a:rPr lang="de-DE" sz="1400" dirty="0"/>
              <a:t>. </a:t>
            </a:r>
            <a:r>
              <a:rPr lang="de-DE" sz="1400" dirty="0" err="1"/>
              <a:t>It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needed</a:t>
            </a:r>
            <a:r>
              <a:rPr lang="de-DE" sz="1400" dirty="0"/>
              <a:t> for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trian</a:t>
            </a:r>
            <a:r>
              <a:rPr lang="de-DE" sz="1400" dirty="0"/>
              <a:t> ticket.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755577" y="537321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Train costs, museum tickets and party at SU are paid by the course. The lunch in Uppsala is on your own. </a:t>
            </a:r>
            <a:r>
              <a:rPr lang="en-US" dirty="0"/>
              <a:t>Bring sandwiches if you do not want to eat in a bar!</a:t>
            </a:r>
          </a:p>
          <a:p>
            <a:endParaRPr lang="en-GB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AA94571-A1E0-4D94-8651-B7C21474B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6632"/>
            <a:ext cx="1810003" cy="56205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AA6770B6-07CD-44F3-9AC4-B5036B4DADDA}"/>
              </a:ext>
            </a:extLst>
          </p:cNvPr>
          <p:cNvSpPr txBox="1"/>
          <p:nvPr/>
        </p:nvSpPr>
        <p:spPr>
          <a:xfrm>
            <a:off x="3779913" y="3817619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More </a:t>
            </a:r>
            <a:r>
              <a:rPr lang="de-DE" sz="1200" b="1" dirty="0" err="1"/>
              <a:t>information</a:t>
            </a:r>
            <a:endParaRPr lang="de-DE" sz="1200" b="1" dirty="0"/>
          </a:p>
          <a:p>
            <a:r>
              <a:rPr lang="de-DE" sz="1200" dirty="0"/>
              <a:t>Carl Linnaeus </a:t>
            </a:r>
            <a:r>
              <a:rPr lang="de-DE" sz="1200" dirty="0" err="1"/>
              <a:t>museum</a:t>
            </a:r>
            <a:r>
              <a:rPr lang="de-DE" sz="1200" dirty="0"/>
              <a:t>: </a:t>
            </a:r>
            <a:r>
              <a:rPr lang="de-DE" sz="1200" dirty="0">
                <a:hlinkClick r:id="rId3"/>
              </a:rPr>
              <a:t>http://www.linnaeus.se/en</a:t>
            </a:r>
            <a:r>
              <a:rPr lang="de-DE" sz="1200" dirty="0"/>
              <a:t> </a:t>
            </a:r>
          </a:p>
          <a:p>
            <a:r>
              <a:rPr lang="de-DE" sz="1200" dirty="0" err="1"/>
              <a:t>Gustavianum</a:t>
            </a:r>
            <a:r>
              <a:rPr lang="de-DE" sz="1200" dirty="0"/>
              <a:t> </a:t>
            </a:r>
            <a:r>
              <a:rPr lang="de-DE" sz="1200" dirty="0" err="1"/>
              <a:t>museum</a:t>
            </a:r>
            <a:r>
              <a:rPr lang="de-DE" sz="1200" dirty="0"/>
              <a:t>: </a:t>
            </a:r>
            <a:r>
              <a:rPr lang="de-DE" sz="1200" dirty="0">
                <a:hlinkClick r:id="rId4"/>
              </a:rPr>
              <a:t>https://uppsalasmuseer.se/museum/gustavianum/</a:t>
            </a:r>
            <a:r>
              <a:rPr lang="de-DE" sz="1200" dirty="0"/>
              <a:t> </a:t>
            </a:r>
          </a:p>
          <a:p>
            <a:r>
              <a:rPr lang="de-DE" sz="1200" dirty="0"/>
              <a:t>Cathedral: </a:t>
            </a:r>
            <a:r>
              <a:rPr lang="de-DE" sz="1200" dirty="0">
                <a:hlinkClick r:id="rId5"/>
              </a:rPr>
              <a:t>https://en.wikipedia.org/wiki/Uppsala_Cathedral</a:t>
            </a:r>
            <a:r>
              <a:rPr lang="de-DE" sz="1200" dirty="0"/>
              <a:t> </a:t>
            </a:r>
          </a:p>
          <a:p>
            <a:r>
              <a:rPr lang="de-DE" sz="1200" dirty="0"/>
              <a:t>Codex Argenteus </a:t>
            </a:r>
            <a:r>
              <a:rPr lang="de-DE" sz="1200" dirty="0">
                <a:hlinkClick r:id="rId6"/>
              </a:rPr>
              <a:t>https://en.wikipedia.org/wiki/Codex_Argenteus</a:t>
            </a:r>
            <a:r>
              <a:rPr lang="de-DE" sz="1200" dirty="0"/>
              <a:t> </a:t>
            </a:r>
          </a:p>
          <a:p>
            <a:r>
              <a:rPr lang="de-DE" sz="1200" dirty="0" err="1"/>
              <a:t>Runstones</a:t>
            </a:r>
            <a:r>
              <a:rPr lang="de-DE" sz="1200" dirty="0"/>
              <a:t>: </a:t>
            </a:r>
            <a:r>
              <a:rPr lang="de-DE" sz="1200" dirty="0">
                <a:hlinkClick r:id="rId7"/>
              </a:rPr>
              <a:t>https://en.wikipedia.org/wiki/Runestone</a:t>
            </a:r>
            <a:r>
              <a:rPr lang="de-DE" sz="1200" dirty="0"/>
              <a:t> 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D9C21BB-C358-4194-89FC-A0F6B827D8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21827" cy="2145977"/>
          </a:xfrm>
          <a:prstGeom prst="rect">
            <a:avLst/>
          </a:prstGeom>
        </p:spPr>
      </p:pic>
      <p:sp>
        <p:nvSpPr>
          <p:cNvPr id="6" name="Ned 5"/>
          <p:cNvSpPr/>
          <p:nvPr/>
        </p:nvSpPr>
        <p:spPr>
          <a:xfrm>
            <a:off x="1619672" y="2420888"/>
            <a:ext cx="216024" cy="122413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6846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12776"/>
            <a:ext cx="6948264" cy="5093047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740352" y="836712"/>
            <a:ext cx="1087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Train </a:t>
            </a:r>
            <a:r>
              <a:rPr lang="de-DE" sz="1400" dirty="0" err="1"/>
              <a:t>station</a:t>
            </a:r>
            <a:endParaRPr lang="en-GB" sz="1400" dirty="0"/>
          </a:p>
        </p:txBody>
      </p:sp>
      <p:sp>
        <p:nvSpPr>
          <p:cNvPr id="4" name="textruta 3"/>
          <p:cNvSpPr txBox="1"/>
          <p:nvPr/>
        </p:nvSpPr>
        <p:spPr>
          <a:xfrm>
            <a:off x="4591339" y="511047"/>
            <a:ext cx="1507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Linnaeus </a:t>
            </a:r>
            <a:r>
              <a:rPr lang="de-DE" sz="1400" dirty="0" err="1"/>
              <a:t>museum</a:t>
            </a:r>
            <a:endParaRPr lang="en-GB" sz="1400" dirty="0"/>
          </a:p>
        </p:txBody>
      </p:sp>
      <p:sp>
        <p:nvSpPr>
          <p:cNvPr id="5" name="textruta 4"/>
          <p:cNvSpPr txBox="1"/>
          <p:nvPr/>
        </p:nvSpPr>
        <p:spPr>
          <a:xfrm>
            <a:off x="265162" y="635071"/>
            <a:ext cx="1548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University </a:t>
            </a:r>
            <a:r>
              <a:rPr lang="de-DE" sz="1400" dirty="0" err="1"/>
              <a:t>building</a:t>
            </a:r>
            <a:br>
              <a:rPr lang="de-DE" sz="1400" dirty="0"/>
            </a:br>
            <a:r>
              <a:rPr lang="de-DE" sz="1400" dirty="0"/>
              <a:t>and </a:t>
            </a:r>
            <a:r>
              <a:rPr lang="de-DE" sz="1400" dirty="0" err="1"/>
              <a:t>runstones</a:t>
            </a:r>
            <a:endParaRPr lang="en-GB" sz="1400" dirty="0"/>
          </a:p>
        </p:txBody>
      </p:sp>
      <p:sp>
        <p:nvSpPr>
          <p:cNvPr id="6" name="textruta 5"/>
          <p:cNvSpPr txBox="1"/>
          <p:nvPr/>
        </p:nvSpPr>
        <p:spPr>
          <a:xfrm>
            <a:off x="6058306" y="6480761"/>
            <a:ext cx="892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Cathedral</a:t>
            </a:r>
            <a:endParaRPr lang="en-GB" sz="1400" dirty="0"/>
          </a:p>
        </p:txBody>
      </p:sp>
      <p:cxnSp>
        <p:nvCxnSpPr>
          <p:cNvPr id="9" name="Rak pil 8"/>
          <p:cNvCxnSpPr/>
          <p:nvPr/>
        </p:nvCxnSpPr>
        <p:spPr>
          <a:xfrm flipH="1">
            <a:off x="7236296" y="1124744"/>
            <a:ext cx="864096" cy="20162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 10"/>
          <p:cNvCxnSpPr>
            <a:cxnSpLocks/>
          </p:cNvCxnSpPr>
          <p:nvPr/>
        </p:nvCxnSpPr>
        <p:spPr>
          <a:xfrm flipH="1">
            <a:off x="3995936" y="882589"/>
            <a:ext cx="799508" cy="9622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pil 12"/>
          <p:cNvCxnSpPr>
            <a:cxnSpLocks/>
          </p:cNvCxnSpPr>
          <p:nvPr/>
        </p:nvCxnSpPr>
        <p:spPr>
          <a:xfrm flipH="1" flipV="1">
            <a:off x="4068699" y="3645024"/>
            <a:ext cx="2000501" cy="29523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pil 14"/>
          <p:cNvCxnSpPr>
            <a:cxnSpLocks/>
          </p:cNvCxnSpPr>
          <p:nvPr/>
        </p:nvCxnSpPr>
        <p:spPr>
          <a:xfrm>
            <a:off x="2375756" y="1197333"/>
            <a:ext cx="1209844" cy="22316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ruta 15"/>
          <p:cNvSpPr txBox="1"/>
          <p:nvPr/>
        </p:nvSpPr>
        <p:spPr>
          <a:xfrm>
            <a:off x="107504" y="2492896"/>
            <a:ext cx="794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Karolina</a:t>
            </a:r>
          </a:p>
          <a:p>
            <a:r>
              <a:rPr lang="de-DE" sz="1400" dirty="0" err="1"/>
              <a:t>Rediviva</a:t>
            </a:r>
            <a:endParaRPr lang="en-GB" sz="1400" dirty="0"/>
          </a:p>
        </p:txBody>
      </p:sp>
      <p:cxnSp>
        <p:nvCxnSpPr>
          <p:cNvPr id="18" name="Rak pil 17"/>
          <p:cNvCxnSpPr/>
          <p:nvPr/>
        </p:nvCxnSpPr>
        <p:spPr>
          <a:xfrm>
            <a:off x="755576" y="3140968"/>
            <a:ext cx="2736304" cy="18722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ruta 18"/>
          <p:cNvSpPr txBox="1"/>
          <p:nvPr/>
        </p:nvSpPr>
        <p:spPr>
          <a:xfrm>
            <a:off x="251520" y="4797152"/>
            <a:ext cx="628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Castle</a:t>
            </a:r>
            <a:endParaRPr lang="en-GB" sz="1400" dirty="0"/>
          </a:p>
        </p:txBody>
      </p:sp>
      <p:cxnSp>
        <p:nvCxnSpPr>
          <p:cNvPr id="21" name="Rak pil 20"/>
          <p:cNvCxnSpPr/>
          <p:nvPr/>
        </p:nvCxnSpPr>
        <p:spPr>
          <a:xfrm>
            <a:off x="827584" y="5157192"/>
            <a:ext cx="3600400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 14">
            <a:extLst>
              <a:ext uri="{FF2B5EF4-FFF2-40B4-BE49-F238E27FC236}">
                <a16:creationId xmlns:a16="http://schemas.microsoft.com/office/drawing/2014/main" id="{4E10C996-1F2A-4420-9B10-8CE87261EDB2}"/>
              </a:ext>
            </a:extLst>
          </p:cNvPr>
          <p:cNvCxnSpPr>
            <a:cxnSpLocks/>
          </p:cNvCxnSpPr>
          <p:nvPr/>
        </p:nvCxnSpPr>
        <p:spPr>
          <a:xfrm>
            <a:off x="1165912" y="1124744"/>
            <a:ext cx="1893920" cy="25922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E92BB21-5C81-47E8-0915-1597F50128CF}"/>
              </a:ext>
            </a:extLst>
          </p:cNvPr>
          <p:cNvSpPr txBox="1"/>
          <p:nvPr/>
        </p:nvSpPr>
        <p:spPr>
          <a:xfrm>
            <a:off x="2068198" y="63120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Gustavianum</a:t>
            </a:r>
            <a:r>
              <a:rPr lang="en-GB" sz="1400" dirty="0"/>
              <a:t> museum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B5375-16C2-4A67-EB40-8B46EBACF65E}"/>
              </a:ext>
            </a:extLst>
          </p:cNvPr>
          <p:cNvSpPr txBox="1"/>
          <p:nvPr/>
        </p:nvSpPr>
        <p:spPr>
          <a:xfrm>
            <a:off x="3465067" y="7795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Plan of central Uppsala</a:t>
            </a:r>
          </a:p>
        </p:txBody>
      </p:sp>
    </p:spTree>
    <p:extLst>
      <p:ext uri="{BB962C8B-B14F-4D97-AF65-F5344CB8AC3E}">
        <p14:creationId xmlns:p14="http://schemas.microsoft.com/office/powerpoint/2010/main" val="3157165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276</Words>
  <Application>Microsoft Office PowerPoint</Application>
  <PresentationFormat>On-screen Show (4:3)</PresentationFormat>
  <Paragraphs>33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Office-tema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Andrzej Wojcik</dc:creator>
  <cp:lastModifiedBy>Andrzej Wójcik</cp:lastModifiedBy>
  <cp:revision>35</cp:revision>
  <cp:lastPrinted>2013-04-26T06:17:44Z</cp:lastPrinted>
  <dcterms:created xsi:type="dcterms:W3CDTF">2012-04-18T08:04:30Z</dcterms:created>
  <dcterms:modified xsi:type="dcterms:W3CDTF">2024-10-30T05:35:49Z</dcterms:modified>
</cp:coreProperties>
</file>